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41020EA-FA3A-44B6-A202-1B6269B2524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72E7365-5D39-4394-BCB5-5447D545A9B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6D0880D-5A33-4396-BCD9-983B1B08FFF9}"/>
              </a:ext>
            </a:extLst>
          </p:cNvPr>
          <p:cNvSpPr txBox="1">
            <a:spLocks/>
          </p:cNvSpPr>
          <p:nvPr userDrawn="1"/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C954E-537D-4351-A499-3BAB237A9EBD}"/>
              </a:ext>
            </a:extLst>
          </p:cNvPr>
          <p:cNvSpPr txBox="1"/>
          <p:nvPr userDrawn="1"/>
        </p:nvSpPr>
        <p:spPr>
          <a:xfrm>
            <a:off x="1270535" y="5661376"/>
            <a:ext cx="9167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accent2">
                    <a:lumMod val="60000"/>
                    <a:lumOff val="40000"/>
                    <a:alpha val="19000"/>
                  </a:schemeClr>
                </a:solidFill>
                <a:effectLst>
                  <a:glow>
                    <a:schemeClr val="bg2">
                      <a:lumMod val="75000"/>
                    </a:schemeClr>
                  </a:glow>
                </a:effectLst>
              </a:rPr>
              <a:t>Бирский межрайонный филиал ФБУЗ «Центр гигиены и эпидемиологии» в Республике Башкортостан</a:t>
            </a:r>
          </a:p>
        </p:txBody>
      </p:sp>
    </p:spTree>
    <p:extLst>
      <p:ext uri="{BB962C8B-B14F-4D97-AF65-F5344CB8AC3E}">
        <p14:creationId xmlns:p14="http://schemas.microsoft.com/office/powerpoint/2010/main" val="231219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20EA-FA3A-44B6-A202-1B6269B2524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Фбуз </a:t>
            </a:r>
          </a:p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7365-5D39-4394-BCB5-5447D545A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04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20EA-FA3A-44B6-A202-1B6269B2524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Фбуз </a:t>
            </a:r>
          </a:p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7365-5D39-4394-BCB5-5447D545A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87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20EA-FA3A-44B6-A202-1B6269B2524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Фбуз </a:t>
            </a:r>
          </a:p>
          <a:p>
            <a:endParaRPr lang="ru-RU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7365-5D39-4394-BCB5-5447D545A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524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20EA-FA3A-44B6-A202-1B6269B2524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Фбуз </a:t>
            </a:r>
          </a:p>
          <a:p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7365-5D39-4394-BCB5-5447D545A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6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20EA-FA3A-44B6-A202-1B6269B2524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Фбуз </a:t>
            </a:r>
          </a:p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7365-5D39-4394-BCB5-5447D545A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0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20EA-FA3A-44B6-A202-1B6269B2524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ru-RU" dirty="0"/>
              <a:t>Фбуз </a:t>
            </a:r>
          </a:p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7365-5D39-4394-BCB5-5447D545A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084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41020EA-FA3A-44B6-A202-1B6269B2524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Фбуз </a:t>
            </a:r>
          </a:p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7365-5D39-4394-BCB5-5447D545A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23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41020EA-FA3A-44B6-A202-1B6269B2524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Фбуз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7365-5D39-4394-BCB5-5447D545A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37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20EA-FA3A-44B6-A202-1B6269B2524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7365-5D39-4394-BCB5-5447D545A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07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20EA-FA3A-44B6-A202-1B6269B2524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Фбуз </a:t>
            </a:r>
          </a:p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7365-5D39-4394-BCB5-5447D545A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724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20EA-FA3A-44B6-A202-1B6269B2524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Фбуз </a:t>
            </a:r>
          </a:p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7365-5D39-4394-BCB5-5447D545A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6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20EA-FA3A-44B6-A202-1B6269B2524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7365-5D39-4394-BCB5-5447D545A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5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20EA-FA3A-44B6-A202-1B6269B2524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Фбуз </a:t>
            </a:r>
          </a:p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7365-5D39-4394-BCB5-5447D545A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02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20EA-FA3A-44B6-A202-1B6269B2524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Фбуз </a:t>
            </a:r>
          </a:p>
          <a:p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7365-5D39-4394-BCB5-5447D545A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08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20EA-FA3A-44B6-A202-1B6269B2524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Фбуз </a:t>
            </a:r>
          </a:p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7365-5D39-4394-BCB5-5447D545A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154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20EA-FA3A-44B6-A202-1B6269B2524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Фбуз </a:t>
            </a:r>
          </a:p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7365-5D39-4394-BCB5-5447D545A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05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41020EA-FA3A-44B6-A202-1B6269B2524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72E7365-5D39-4394-BCB5-5447D545A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43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54C8E-03FC-46DD-B44F-28B7C2AA3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0410" y="903861"/>
            <a:ext cx="4464637" cy="722411"/>
          </a:xfrm>
        </p:spPr>
        <p:txBody>
          <a:bodyPr/>
          <a:lstStyle/>
          <a:p>
            <a:r>
              <a:rPr lang="ru-RU" b="1" dirty="0"/>
              <a:t>Гепатит</a:t>
            </a:r>
            <a:r>
              <a:rPr lang="ru-RU" dirty="0"/>
              <a:t> </a:t>
            </a:r>
            <a:r>
              <a:rPr lang="ru-RU" b="1" dirty="0"/>
              <a:t>С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E3D751-F870-48E8-8563-63BCD6C76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130" y="1639783"/>
            <a:ext cx="4815076" cy="31889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9BE7FF-6EF7-40F5-96CC-37FA75DEC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45" y="2763743"/>
            <a:ext cx="3774726" cy="249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04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99A5A6-D3BE-4D92-9711-B850E805E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4917" y="878889"/>
            <a:ext cx="8913180" cy="4900474"/>
          </a:xfrm>
        </p:spPr>
        <p:txBody>
          <a:bodyPr>
            <a:normAutofit/>
          </a:bodyPr>
          <a:lstStyle/>
          <a:p>
            <a:pPr algn="ctr"/>
            <a:r>
              <a:rPr lang="ru-RU" sz="1600" b="1" cap="none" dirty="0">
                <a:solidFill>
                  <a:schemeClr val="bg1"/>
                </a:solidFill>
              </a:rPr>
              <a:t>Нормативные документы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cap="none" dirty="0">
                <a:solidFill>
                  <a:schemeClr val="bg1"/>
                </a:solidFill>
              </a:rPr>
              <a:t> Постановление Главного государственного санитарного врача Российской Федерации от 28.01.2021 № 4 «Об утверждении санитарных правил и норм СанПиН 3.3686-21 «Санитарно-эпидемиологические требования по профилактике инфекционных болезней».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cap="none" dirty="0">
                <a:solidFill>
                  <a:schemeClr val="bg1"/>
                </a:solidFill>
              </a:rPr>
              <a:t> Клинические рекомендации «хронический вирусный гепатит с». Одобрены научно-практическим советом Минздрава Российской Федерации. 2021. Id:516.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cap="none" dirty="0">
                <a:solidFill>
                  <a:schemeClr val="bg1"/>
                </a:solidFill>
              </a:rPr>
              <a:t> Федеральный закон от 20.07.2012 №125-ФЗ «О донорстве крови и ее компонентов».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cap="none" dirty="0">
                <a:solidFill>
                  <a:schemeClr val="bg1"/>
                </a:solidFill>
              </a:rPr>
              <a:t> Методические рекомендации МР 3.5.1.0113-16 «Использование перчаток для профилактики инфекций, связанных с оказанием медицинской помощи, в медицинских организациях». </a:t>
            </a:r>
          </a:p>
        </p:txBody>
      </p:sp>
    </p:spTree>
    <p:extLst>
      <p:ext uri="{BB962C8B-B14F-4D97-AF65-F5344CB8AC3E}">
        <p14:creationId xmlns:p14="http://schemas.microsoft.com/office/powerpoint/2010/main" val="4095083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6F8052-B773-4686-B944-C476C4D57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0943" y="1819923"/>
            <a:ext cx="7918882" cy="2698812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solidFill>
                <a:schemeClr val="bg1"/>
              </a:solidFill>
            </a:endParaRPr>
          </a:p>
          <a:p>
            <a:pPr algn="ctr"/>
            <a:endParaRPr lang="ru-RU" sz="1600" b="1" dirty="0">
              <a:solidFill>
                <a:schemeClr val="bg1"/>
              </a:solidFill>
            </a:endParaRPr>
          </a:p>
          <a:p>
            <a:pPr algn="ctr"/>
            <a:r>
              <a:rPr lang="ru-RU" b="1" cap="none" dirty="0">
                <a:solidFill>
                  <a:schemeClr val="bg1"/>
                </a:solidFill>
              </a:rPr>
              <a:t>Спасибо за внимание!</a:t>
            </a:r>
          </a:p>
          <a:p>
            <a:pPr algn="ctr"/>
            <a:r>
              <a:rPr lang="ru-RU" b="1" cap="none" dirty="0">
                <a:solidFill>
                  <a:schemeClr val="bg1"/>
                </a:solidFill>
              </a:rPr>
              <a:t>Бирский межрайонный филиал </a:t>
            </a:r>
          </a:p>
          <a:p>
            <a:pPr algn="ctr"/>
            <a:r>
              <a:rPr lang="ru-RU" b="1" cap="none" dirty="0">
                <a:solidFill>
                  <a:schemeClr val="bg1"/>
                </a:solidFill>
              </a:rPr>
              <a:t>ФБУЗ «Центр гигиены и эпидемиологии в Республике Башкортостан»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CF64F6-2CE9-4E41-AE27-32F30137A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60" y="553573"/>
            <a:ext cx="1930159" cy="22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2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D5C1DD5-4E95-48C6-A8C3-9D59A7B7F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9810" y="532659"/>
            <a:ext cx="9552543" cy="4439451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гепатит </a:t>
            </a:r>
            <a:r>
              <a:rPr lang="ru-RU" sz="2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ru-RU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Гепатит – воспаление печени, крупного органа, находящегося в правом подреберье. Есть много факторов, которые могут вызвать гепатит, например, употребление алкоголя. Гепатит </a:t>
            </a:r>
            <a:r>
              <a:rPr lang="ru-RU" sz="20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 заболевание, которое вызывается вирусом гепатита </a:t>
            </a:r>
            <a:r>
              <a:rPr lang="ru-RU" sz="20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При этом заболевании поражается преимущественно печень, однако могут повреждаться и другие важные органы, например, почки или щитовидная железа. Если после инфицирования вирусом гепатита С организм человека не смог самостоятельно или в ходе лечения с ним справиться, и вирус продолжает размножаться более 6 месяцев, значит заболевание перешло в хроническую форму. Хронический гепатит С возникает достаточно часто, в среднем у 3 из 4 человек, инфицированных гепатитом </a:t>
            </a:r>
            <a:r>
              <a:rPr lang="ru-RU" sz="20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 каждого четвертого заболевание проходит самостоятельно и зачастую человек узнает об этом случайно спустя много лет.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D56B65-77B1-4020-8DE3-6AE0DE6F0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507" y="4545367"/>
            <a:ext cx="1988379" cy="111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9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643EDC0-A2BA-448D-8011-9B599254D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138" y="746124"/>
            <a:ext cx="5733799" cy="500978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600" b="1" cap="none" dirty="0">
                <a:solidFill>
                  <a:schemeClr val="bg1"/>
                </a:solidFill>
              </a:rPr>
              <a:t>Как можно заразиться вирусом гепатита </a:t>
            </a:r>
            <a:r>
              <a:rPr lang="ru-RU" sz="2200" b="1" cap="none" dirty="0">
                <a:solidFill>
                  <a:schemeClr val="bg1"/>
                </a:solidFill>
              </a:rPr>
              <a:t>С</a:t>
            </a:r>
            <a:r>
              <a:rPr lang="ru-RU" sz="1600" b="1" cap="none" dirty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ru-RU" sz="1600" cap="none" dirty="0">
                <a:solidFill>
                  <a:schemeClr val="bg1"/>
                </a:solidFill>
              </a:rPr>
              <a:t>Наиболее высокий риск инфицирования вирусом гепатита </a:t>
            </a:r>
            <a:r>
              <a:rPr lang="ru-RU" sz="1900" cap="none" dirty="0">
                <a:solidFill>
                  <a:schemeClr val="bg1"/>
                </a:solidFill>
              </a:rPr>
              <a:t>с</a:t>
            </a:r>
            <a:r>
              <a:rPr lang="ru-RU" sz="1600" cap="none" dirty="0">
                <a:solidFill>
                  <a:schemeClr val="bg1"/>
                </a:solidFill>
              </a:rPr>
              <a:t> у людей, употребляющих инъекционные наркотики. Инфицирование возможно при проведении медицинских манипуляций, нанесении татуировок, пирсинге, проведении косметологических процедур, маникюра или педикюра, если при этом используются нестерильные иглы или другие инструменты. </a:t>
            </a:r>
          </a:p>
          <a:p>
            <a:pPr algn="ctr"/>
            <a:r>
              <a:rPr lang="ru-RU" sz="1600" cap="none" dirty="0">
                <a:solidFill>
                  <a:schemeClr val="bg1"/>
                </a:solidFill>
              </a:rPr>
              <a:t>В домашних условиях заразиться можно при совместном использовании </a:t>
            </a:r>
            <a:r>
              <a:rPr lang="ru-RU" sz="1500" cap="none" dirty="0">
                <a:solidFill>
                  <a:schemeClr val="bg1"/>
                </a:solidFill>
              </a:rPr>
              <a:t>с</a:t>
            </a:r>
            <a:r>
              <a:rPr lang="ru-RU" sz="1600" cap="none" dirty="0">
                <a:solidFill>
                  <a:schemeClr val="bg1"/>
                </a:solidFill>
              </a:rPr>
              <a:t> другими членами семьи общих бритв (с лезвиями), маникюрных (педикюрных) принадлежностей. Частицы крови могут оставаться на поверхности инструментов, и в случае микротравм вирус может попасть в ранку и вызвать заболевание. </a:t>
            </a:r>
          </a:p>
          <a:p>
            <a:pPr algn="ctr"/>
            <a:r>
              <a:rPr lang="ru-RU" sz="1600" cap="none" dirty="0">
                <a:solidFill>
                  <a:schemeClr val="bg1"/>
                </a:solidFill>
              </a:rPr>
              <a:t>Вирус гепатита </a:t>
            </a:r>
            <a:r>
              <a:rPr lang="ru-RU" sz="1900" cap="none" dirty="0">
                <a:solidFill>
                  <a:schemeClr val="bg1"/>
                </a:solidFill>
              </a:rPr>
              <a:t>с </a:t>
            </a:r>
            <a:r>
              <a:rPr lang="ru-RU" sz="1600" cap="none" dirty="0">
                <a:solidFill>
                  <a:schemeClr val="bg1"/>
                </a:solidFill>
              </a:rPr>
              <a:t>редко, но может передаваться половым путем и от инфицированной матери ребенку во время беременности или родов. </a:t>
            </a:r>
            <a:endParaRPr lang="ru-RU" sz="1600" b="1" cap="none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4CCACE-5C42-417D-AC01-4A5FF301E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165" y="1766165"/>
            <a:ext cx="3510268" cy="24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93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024FC9-172A-4D9E-82AC-D0984C638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260" y="645897"/>
            <a:ext cx="6901071" cy="4901953"/>
          </a:xfrm>
        </p:spPr>
        <p:txBody>
          <a:bodyPr>
            <a:normAutofit/>
          </a:bodyPr>
          <a:lstStyle/>
          <a:p>
            <a:pPr algn="ctr"/>
            <a:r>
              <a:rPr lang="ru-RU" sz="16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гепатита </a:t>
            </a:r>
            <a:r>
              <a:rPr lang="ru-RU" sz="2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за проведением косметологических процедур, в том числе нанесением татуировок, пирсинга обращаться в организации, имеющие необходимые разрешения на оказание соответствующих услуг, специалисты которых прошли обучение безопасным правилам работы и используют стерильные инструменты (одноразовые или многоразовые);</a:t>
            </a:r>
          </a:p>
          <a:p>
            <a:r>
              <a:rPr lang="ru-RU" sz="1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в домашних условиях пользоваться только собственными бритвами, маникюрными (педикюрными) принадлежностями, зубными щетками, полотенцами и другими средствами гигиены и не допускать их использования другими членами семьи;</a:t>
            </a:r>
          </a:p>
          <a:p>
            <a:r>
              <a:rPr lang="ru-RU" sz="1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для профилактики полового пути передачи использовать барьерные средства защиты (презервативы);</a:t>
            </a:r>
          </a:p>
          <a:p>
            <a:r>
              <a:rPr lang="ru-RU" sz="1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перед планированием беременности семейной паре рекомендуется пройти обследование в том числе на вирус гепатита </a:t>
            </a:r>
            <a:r>
              <a:rPr lang="ru-RU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E073C7-1506-4E35-917A-36834C2FB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975" y="986579"/>
            <a:ext cx="1317080" cy="11540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5E1840-A4D1-4E6F-A081-8F2B54CE1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991" y="2503492"/>
            <a:ext cx="1480064" cy="9701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BD422C-3DBB-4CB2-8001-D57CBE488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688" y="3836472"/>
            <a:ext cx="769577" cy="6042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A4D1F1-5D39-4E19-8F7B-01189BA88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975" y="4704147"/>
            <a:ext cx="1361664" cy="90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78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74F089-1C01-4121-AE09-1661746A3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724" y="537099"/>
            <a:ext cx="8984203" cy="4425518"/>
          </a:xfrm>
        </p:spPr>
        <p:txBody>
          <a:bodyPr/>
          <a:lstStyle/>
          <a:p>
            <a:pPr algn="ctr"/>
            <a:r>
              <a:rPr lang="ru-RU" sz="16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проявляется заболевание?</a:t>
            </a:r>
          </a:p>
          <a:p>
            <a:r>
              <a:rPr lang="ru-RU" sz="1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большинстве случаев гепатит </a:t>
            </a:r>
            <a:r>
              <a:rPr lang="ru-RU" sz="20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протекает скрыто. Инфицированный человек чувствует себя на протяжении длительного времени хорошо и как правило не может назвать период, когда его самочувствие ухудшалось (что могло бы свидетельствовать о начале заболевания). На ранних стадиях заболевания у некоторых людей отмечаются неспецифические симптомы (слабость, повышенная утомляемость, головные боли), в крайне редких случаях может возникнуть, потемнение цвета мочи, обесцвечивание кала, пожелтение склер («белков глаз»), пожелтение кожи и кожный зуд. Если хронический гепатит С остается не выявленным на протяжении многих лет, и заболевание доходит до стадии цирроза печени, то возникают более серьезные симптомы, связанные </a:t>
            </a:r>
            <a:r>
              <a:rPr lang="ru-RU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нарушением функций печени: снижение массы тела, накопление свободной жидкости в брюшной полости (асцит), кровотечение из вен пищевода, нарушения функции мозга (энцефалопатия). </a:t>
            </a:r>
          </a:p>
        </p:txBody>
      </p:sp>
    </p:spTree>
    <p:extLst>
      <p:ext uri="{BB962C8B-B14F-4D97-AF65-F5344CB8AC3E}">
        <p14:creationId xmlns:p14="http://schemas.microsoft.com/office/powerpoint/2010/main" val="1921652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1649B6-76C5-48D2-8CE1-A5A38AB5E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958" y="754603"/>
            <a:ext cx="3160451" cy="510466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Чем опасен гепатит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ctr"/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68478F-C729-4100-8D54-2421186050D9}"/>
              </a:ext>
            </a:extLst>
          </p:cNvPr>
          <p:cNvSpPr/>
          <p:nvPr/>
        </p:nvSpPr>
        <p:spPr>
          <a:xfrm>
            <a:off x="592177" y="1097603"/>
            <a:ext cx="550382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длительном течении заболевания (не протяжении многих лет) у инфицированного человека происходит замещение нормальной ткани печени соединительной тканью (фиброз печени). Это своего рода рубцовые изменения в результате хронического воспаления. Конечной стадией фиброза является цирроз печени, при котором нарушается структура ткани печени, а при тяжелом (декомпенсированном) циррозе страдает уже функция органа. У некоторых пациентов на фоне цирроза печени может возникнуть злокачественное новообразование (гепатоцеллюлярная карцинома), поэтому всем людям с хроническим гепатитом С важно наблюдаться у врача и регулярно проходить необходимые обследования. У некоторых пациентов возникают внепеченочные проявления хронического гепатита С в виде заболеваний почек, кожи, щитовидной железы, нарушений в системе крови.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E02184-5A78-403D-A21A-DE48780E1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773" y="1757780"/>
            <a:ext cx="4833063" cy="308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69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D2AA71-C418-49F0-96C2-97B8ED9E8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177" y="649748"/>
            <a:ext cx="8497780" cy="390617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Как выявить заболевание? </a:t>
            </a:r>
          </a:p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6FA4F9-C9C7-4B69-B979-1FA40B597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394" y="2905218"/>
            <a:ext cx="1953220" cy="130279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618B7A3-6A12-4438-AFC4-2C98965F4050}"/>
              </a:ext>
            </a:extLst>
          </p:cNvPr>
          <p:cNvSpPr/>
          <p:nvPr/>
        </p:nvSpPr>
        <p:spPr>
          <a:xfrm>
            <a:off x="479394" y="958788"/>
            <a:ext cx="88687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1600" dirty="0">
                <a:solidFill>
                  <a:schemeClr val="bg1"/>
                </a:solidFill>
              </a:rPr>
              <a:t>анализы крови, которые указывают на инфицирование вирусом в настоящее время или на ранее перенесенный гепатит С; </a:t>
            </a:r>
          </a:p>
          <a:p>
            <a:pPr marL="342900" indent="-342900">
              <a:buAutoNum type="arabicParenR"/>
            </a:pPr>
            <a:r>
              <a:rPr lang="ru-RU" sz="1600" dirty="0">
                <a:solidFill>
                  <a:schemeClr val="bg1"/>
                </a:solidFill>
              </a:rPr>
              <a:t>Биохимический анализ крови; </a:t>
            </a:r>
          </a:p>
          <a:p>
            <a:pPr marL="342900" indent="-342900">
              <a:buAutoNum type="arabicParenR"/>
            </a:pPr>
            <a:r>
              <a:rPr lang="ru-RU" sz="1600" dirty="0">
                <a:solidFill>
                  <a:schemeClr val="bg1"/>
                </a:solidFill>
              </a:rPr>
              <a:t>Узи органов брюшной полости и другие исследования.</a:t>
            </a:r>
          </a:p>
          <a:p>
            <a:pPr algn="ctr"/>
            <a:endParaRPr lang="ru-RU" sz="1600" b="1" dirty="0">
              <a:solidFill>
                <a:schemeClr val="bg1"/>
              </a:solidFill>
            </a:endParaRPr>
          </a:p>
          <a:p>
            <a:pPr algn="ctr"/>
            <a:endParaRPr lang="ru-RU" sz="1600" b="1" dirty="0">
              <a:solidFill>
                <a:schemeClr val="bg1"/>
              </a:solidFill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Что делать при подозрении на заражение вирусом гепатита С или выявлении антител к вирусу?</a:t>
            </a:r>
          </a:p>
          <a:p>
            <a:r>
              <a:rPr lang="ru-RU" sz="1600" dirty="0">
                <a:solidFill>
                  <a:schemeClr val="bg1"/>
                </a:solidFill>
              </a:rPr>
              <a:t> Если есть обоснованные подозрения на заражение вирусом гепатита С, а также, если в результате лабораторного исследования обнаружены антитела к вирусу гепатита С или РНК вируса гепатита С, необходимо сразу обратиться в медицинскую организацию. Врач примет решение о необходимости дальнейшего обследования и лечения.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345782-C206-4310-A2A2-D45208284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86" y="995977"/>
            <a:ext cx="2141637" cy="130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25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F476443-6786-4DFE-A421-53161C2B3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8850" y="869950"/>
            <a:ext cx="5237763" cy="4768850"/>
          </a:xfrm>
        </p:spPr>
        <p:txBody>
          <a:bodyPr/>
          <a:lstStyle/>
          <a:p>
            <a:pPr algn="ctr"/>
            <a:r>
              <a:rPr lang="ru-RU" sz="1600" b="1" cap="none" dirty="0">
                <a:solidFill>
                  <a:schemeClr val="bg1"/>
                </a:solidFill>
              </a:rPr>
              <a:t>Можно ли вылечить хронический гепатит </a:t>
            </a:r>
            <a:r>
              <a:rPr lang="ru-RU" sz="2000" b="1" cap="none" dirty="0">
                <a:solidFill>
                  <a:schemeClr val="bg1"/>
                </a:solidFill>
              </a:rPr>
              <a:t>С</a:t>
            </a:r>
            <a:r>
              <a:rPr lang="ru-RU" sz="1600" b="1" cap="none" dirty="0">
                <a:solidFill>
                  <a:schemeClr val="bg1"/>
                </a:solidFill>
              </a:rPr>
              <a:t>? </a:t>
            </a:r>
          </a:p>
          <a:p>
            <a:r>
              <a:rPr lang="ru-RU" sz="1600" cap="none" dirty="0">
                <a:solidFill>
                  <a:schemeClr val="bg1"/>
                </a:solidFill>
                <a:cs typeface="Arial" panose="020B0604020202020204" pitchFamily="34" charset="0"/>
              </a:rPr>
              <a:t>Гепатит с уже многие годы является излечимым заболеванием! Прием курса специальных противовирусных препаратов приводит к полному удалению (элиминации) вируса из организма человека и выздоровлению от гепатита </a:t>
            </a:r>
            <a:r>
              <a:rPr lang="ru-RU" cap="none" dirty="0">
                <a:solidFill>
                  <a:schemeClr val="bg1"/>
                </a:solidFill>
                <a:cs typeface="Arial" panose="020B0604020202020204" pitchFamily="34" charset="0"/>
              </a:rPr>
              <a:t>С</a:t>
            </a:r>
            <a:r>
              <a:rPr lang="ru-RU" sz="1600" cap="none" dirty="0">
                <a:solidFill>
                  <a:schemeClr val="bg1"/>
                </a:solidFill>
                <a:cs typeface="Arial" panose="020B0604020202020204" pitchFamily="34" charset="0"/>
              </a:rPr>
              <a:t>. Большинству пациентов в нестоящее время может быть назначен прием таблетированных препаратов в течение 2-3 месяцев. Но важно помнить, что лечение гепатита С имеет много особенностей, поэтому назначать препараты должен только врач. Человек, который вылечился от гепатита </a:t>
            </a:r>
            <a:r>
              <a:rPr lang="ru-RU" cap="none" dirty="0">
                <a:solidFill>
                  <a:schemeClr val="bg1"/>
                </a:solidFill>
                <a:cs typeface="Arial" panose="020B0604020202020204" pitchFamily="34" charset="0"/>
              </a:rPr>
              <a:t>С</a:t>
            </a:r>
            <a:r>
              <a:rPr lang="ru-RU" sz="1600" cap="none" dirty="0">
                <a:solidFill>
                  <a:schemeClr val="bg1"/>
                </a:solidFill>
                <a:cs typeface="Arial" panose="020B0604020202020204" pitchFamily="34" charset="0"/>
              </a:rPr>
              <a:t>, больше не может заразить других людей.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CDDAFF-1A4C-4517-B60A-29A0656CC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726" y="1860580"/>
            <a:ext cx="4455541" cy="297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88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FBFB2F-DA38-4952-854F-D4D591CE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895" y="215868"/>
            <a:ext cx="10299031" cy="5915425"/>
          </a:xfrm>
        </p:spPr>
        <p:txBody>
          <a:bodyPr>
            <a:normAutofit fontScale="62500" lnSpcReduction="20000"/>
          </a:bodyPr>
          <a:lstStyle/>
          <a:p>
            <a:pPr algn="ctr"/>
            <a:endParaRPr lang="ru-RU" sz="1600" b="1" dirty="0">
              <a:solidFill>
                <a:schemeClr val="bg1"/>
              </a:solidFill>
            </a:endParaRPr>
          </a:p>
          <a:p>
            <a:pPr algn="ctr"/>
            <a:r>
              <a:rPr lang="ru-RU" sz="2600" b="1" dirty="0">
                <a:solidFill>
                  <a:schemeClr val="bg1"/>
                </a:solidFill>
              </a:rPr>
              <a:t>Что ещё важно знать, если человек инфицирован вирусом гепатита </a:t>
            </a:r>
            <a:r>
              <a:rPr lang="ru-RU" sz="3200" b="1" dirty="0">
                <a:solidFill>
                  <a:schemeClr val="bg1"/>
                </a:solidFill>
              </a:rPr>
              <a:t>С</a:t>
            </a:r>
            <a:r>
              <a:rPr lang="ru-RU" sz="2600" b="1" dirty="0">
                <a:solidFill>
                  <a:schemeClr val="bg1"/>
                </a:solidFill>
              </a:rPr>
              <a:t>?</a:t>
            </a:r>
          </a:p>
          <a:p>
            <a:pPr algn="ctr"/>
            <a:endParaRPr lang="ru-RU" sz="1900" b="1" cap="none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cap="none" dirty="0">
                <a:solidFill>
                  <a:schemeClr val="bg1"/>
                </a:solidFill>
              </a:rPr>
              <a:t>Вирус гепатита </a:t>
            </a:r>
            <a:r>
              <a:rPr lang="ru-RU" sz="2600" cap="none" dirty="0">
                <a:solidFill>
                  <a:schemeClr val="bg1"/>
                </a:solidFill>
              </a:rPr>
              <a:t>с</a:t>
            </a:r>
            <a:r>
              <a:rPr lang="ru-RU" sz="1900" cap="none" dirty="0">
                <a:solidFill>
                  <a:schemeClr val="bg1"/>
                </a:solidFill>
              </a:rPr>
              <a:t> не передается при рукопожатиях, объятиях, совместном использовании посуды и столовых приборов, общего постельного белья, поцелуях (при отсутствии повреждений кожи и слизистых оболочек).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cap="none" dirty="0">
                <a:solidFill>
                  <a:schemeClr val="bg1"/>
                </a:solidFill>
              </a:rPr>
              <a:t>Если у кого-либо из членов семьи и/или совместно проживающих людей обнаружены антитела к вирусу гепатита </a:t>
            </a:r>
            <a:r>
              <a:rPr lang="ru-RU" sz="2600" cap="none" dirty="0">
                <a:solidFill>
                  <a:schemeClr val="bg1"/>
                </a:solidFill>
              </a:rPr>
              <a:t>с</a:t>
            </a:r>
            <a:r>
              <a:rPr lang="ru-RU" sz="1900" cap="none" dirty="0">
                <a:solidFill>
                  <a:schemeClr val="bg1"/>
                </a:solidFill>
              </a:rPr>
              <a:t> (аnti-</a:t>
            </a:r>
            <a:r>
              <a:rPr lang="en-US" sz="1900" cap="none" dirty="0">
                <a:solidFill>
                  <a:schemeClr val="bg1"/>
                </a:solidFill>
              </a:rPr>
              <a:t>HCV</a:t>
            </a:r>
            <a:r>
              <a:rPr lang="ru-RU" sz="1900" cap="none" dirty="0">
                <a:solidFill>
                  <a:schemeClr val="bg1"/>
                </a:solidFill>
              </a:rPr>
              <a:t>) или РНК вируса гепатита </a:t>
            </a:r>
            <a:r>
              <a:rPr lang="ru-RU" sz="2600" cap="none" dirty="0">
                <a:solidFill>
                  <a:schemeClr val="bg1"/>
                </a:solidFill>
              </a:rPr>
              <a:t>с</a:t>
            </a:r>
            <a:r>
              <a:rPr lang="ru-RU" sz="1900" cap="none" dirty="0">
                <a:solidFill>
                  <a:schemeClr val="bg1"/>
                </a:solidFill>
              </a:rPr>
              <a:t>, всем остальным людям, у которых был риск инфицирования, необходимо сдать анализ крови на антитела к вирусу (anti-</a:t>
            </a:r>
            <a:r>
              <a:rPr lang="en-US" sz="1900" cap="none" dirty="0">
                <a:solidFill>
                  <a:schemeClr val="bg1"/>
                </a:solidFill>
              </a:rPr>
              <a:t>HCV</a:t>
            </a:r>
            <a:r>
              <a:rPr lang="ru-RU" sz="1900" cap="none" dirty="0">
                <a:solidFill>
                  <a:schemeClr val="bg1"/>
                </a:solidFill>
              </a:rPr>
              <a:t>) и РНК вируса гепатита </a:t>
            </a:r>
            <a:r>
              <a:rPr lang="ru-RU" sz="2600" cap="none" dirty="0">
                <a:solidFill>
                  <a:schemeClr val="bg1"/>
                </a:solidFill>
              </a:rPr>
              <a:t>с</a:t>
            </a:r>
            <a:r>
              <a:rPr lang="ru-RU" sz="1900" cap="none" dirty="0">
                <a:solidFill>
                  <a:schemeClr val="bg1"/>
                </a:solidFill>
              </a:rPr>
              <a:t> непосредственно после обнаружения инфицирования и далее однократно через 30 календарных дней, в дальнейшем – не реже 1 раза в год или через 6 месяцев после разобщения или выздоровления больного вирусным гепатитом с.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cap="none" dirty="0">
                <a:solidFill>
                  <a:schemeClr val="bg1"/>
                </a:solidFill>
              </a:rPr>
              <a:t> Анализ крови на РНК вируса гепатита </a:t>
            </a:r>
            <a:r>
              <a:rPr lang="ru-RU" sz="2600" cap="none" dirty="0">
                <a:solidFill>
                  <a:schemeClr val="bg1"/>
                </a:solidFill>
              </a:rPr>
              <a:t>с</a:t>
            </a:r>
            <a:r>
              <a:rPr lang="ru-RU" sz="1900" cap="none" dirty="0">
                <a:solidFill>
                  <a:schemeClr val="bg1"/>
                </a:solidFill>
              </a:rPr>
              <a:t> необходимо проводить всем детям в возрасте 4-6 месяцев, рожденным от инфицированных вирусом гепатита с матерей.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cap="none" dirty="0">
                <a:solidFill>
                  <a:schemeClr val="bg1"/>
                </a:solidFill>
              </a:rPr>
              <a:t> При условии стабильных моногамных отношений в семье риск заражения вирусом гепатита с невысок. Но для полного исключения инфицирования рекомендуется использование презервативов.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cap="none" dirty="0">
                <a:solidFill>
                  <a:schemeClr val="bg1"/>
                </a:solidFill>
              </a:rPr>
              <a:t> Передача вируса гепатита с от матери к ребенку возможна, но происходит нечасто. Вирус гепатита С не влияет на развитие плода. Инфицирование вирусом гепатита С не влияет на способ родоразрешения (возможны как естественные, так и искусственные роды). Кормление грудью при гепатите С разрешается.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cap="none" dirty="0">
                <a:solidFill>
                  <a:schemeClr val="bg1"/>
                </a:solidFill>
              </a:rPr>
              <a:t>Необходимо сообщать об инфицировании вирусом гепатита с всем врачам, к которым обращаетесь для обследования и лечения.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cap="none" dirty="0">
                <a:solidFill>
                  <a:schemeClr val="bg1"/>
                </a:solidFill>
              </a:rPr>
              <a:t>Всем, инфицированным вирусом гепатита с людям, необходимо полностью исключить алкоголь, так как его употребление способствует более быстрому повреждению печени.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cap="none" dirty="0">
                <a:solidFill>
                  <a:schemeClr val="bg1"/>
                </a:solidFill>
              </a:rPr>
              <a:t>При хроническом гепатите </a:t>
            </a:r>
            <a:r>
              <a:rPr lang="ru-RU" sz="2600" cap="none" dirty="0">
                <a:solidFill>
                  <a:schemeClr val="bg1"/>
                </a:solidFill>
              </a:rPr>
              <a:t>с</a:t>
            </a:r>
            <a:r>
              <a:rPr lang="ru-RU" sz="1900" cap="none" dirty="0">
                <a:solidFill>
                  <a:schemeClr val="bg1"/>
                </a:solidFill>
              </a:rPr>
              <a:t> и нормальной функции печени особых рекомендаций по питанию нет. Специальная диета необходима только на поздней стадии гепатита С, при выявлении цирроза печени.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cap="none" dirty="0">
                <a:solidFill>
                  <a:schemeClr val="bg1"/>
                </a:solidFill>
              </a:rPr>
              <a:t>Ограничений по занятию спортом при гепатите </a:t>
            </a:r>
            <a:r>
              <a:rPr lang="ru-RU" sz="2600" cap="none" dirty="0">
                <a:solidFill>
                  <a:schemeClr val="bg1"/>
                </a:solidFill>
              </a:rPr>
              <a:t>с</a:t>
            </a:r>
            <a:r>
              <a:rPr lang="ru-RU" sz="1900" cap="none" dirty="0">
                <a:solidFill>
                  <a:schemeClr val="bg1"/>
                </a:solidFill>
              </a:rPr>
              <a:t> нет, но важно помнить, что при контактных видах спорта, связанных с получением травм (бокс, борьба и другие), возможно попадание крови на слизистые оболочки или поверженную кожу другого человека, что может привести к заражению. </a:t>
            </a:r>
            <a:endParaRPr lang="ru-RU" sz="1900" b="1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3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123</TotalTime>
  <Words>1273</Words>
  <Application>Microsoft Office PowerPoint</Application>
  <PresentationFormat>Широкоэкранный</PresentationFormat>
  <Paragraphs>48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Совет директоров</vt:lpstr>
      <vt:lpstr>Гепатит 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Гепатит С </dc:title>
  <dc:creator>PCR2</dc:creator>
  <cp:lastModifiedBy>PCR2</cp:lastModifiedBy>
  <cp:revision>18</cp:revision>
  <dcterms:created xsi:type="dcterms:W3CDTF">2023-04-12T06:09:52Z</dcterms:created>
  <dcterms:modified xsi:type="dcterms:W3CDTF">2023-04-12T10:01:17Z</dcterms:modified>
</cp:coreProperties>
</file>